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sldIdLst>
    <p:sldId id="256" r:id="rId2"/>
    <p:sldId id="274" r:id="rId3"/>
    <p:sldId id="257" r:id="rId4"/>
    <p:sldId id="270" r:id="rId5"/>
    <p:sldId id="260" r:id="rId6"/>
    <p:sldId id="258" r:id="rId7"/>
    <p:sldId id="259" r:id="rId8"/>
    <p:sldId id="261" r:id="rId9"/>
    <p:sldId id="273" r:id="rId10"/>
    <p:sldId id="262" r:id="rId11"/>
    <p:sldId id="271" r:id="rId12"/>
    <p:sldId id="269" r:id="rId13"/>
    <p:sldId id="263" r:id="rId14"/>
    <p:sldId id="276" r:id="rId15"/>
    <p:sldId id="275" r:id="rId16"/>
    <p:sldId id="27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D093"/>
    <a:srgbClr val="3898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0DCEC9-CA27-4D0A-8528-1DC653287304}" v="19" dt="2019-03-30T22:09:32.5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8" autoAdjust="0"/>
    <p:restoredTop sz="88834" autoAdjust="0"/>
  </p:normalViewPr>
  <p:slideViewPr>
    <p:cSldViewPr snapToGrid="0">
      <p:cViewPr varScale="1">
        <p:scale>
          <a:sx n="77" d="100"/>
          <a:sy n="77" d="100"/>
        </p:scale>
        <p:origin x="2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yan Fagan" userId="2480117f89fd0409" providerId="LiveId" clId="{526243AB-890B-435B-A8EE-06B6F12804D0}"/>
    <pc:docChg chg="modSld">
      <pc:chgData name="Ryan Fagan" userId="2480117f89fd0409" providerId="LiveId" clId="{526243AB-890B-435B-A8EE-06B6F12804D0}" dt="2019-03-30T22:10:39.755" v="68" actId="20577"/>
      <pc:docMkLst>
        <pc:docMk/>
      </pc:docMkLst>
      <pc:sldChg chg="modSp">
        <pc:chgData name="Ryan Fagan" userId="2480117f89fd0409" providerId="LiveId" clId="{526243AB-890B-435B-A8EE-06B6F12804D0}" dt="2019-03-30T22:07:49.389" v="26" actId="20577"/>
        <pc:sldMkLst>
          <pc:docMk/>
          <pc:sldMk cId="31740893" sldId="256"/>
        </pc:sldMkLst>
        <pc:spChg chg="mod">
          <ac:chgData name="Ryan Fagan" userId="2480117f89fd0409" providerId="LiveId" clId="{526243AB-890B-435B-A8EE-06B6F12804D0}" dt="2019-03-30T22:07:49.389" v="26" actId="20577"/>
          <ac:spMkLst>
            <pc:docMk/>
            <pc:sldMk cId="31740893" sldId="256"/>
            <ac:spMk id="3" creationId="{672EDBD8-1FD3-4956-A548-F36A1BC8EEB6}"/>
          </ac:spMkLst>
        </pc:spChg>
      </pc:sldChg>
      <pc:sldChg chg="modSp">
        <pc:chgData name="Ryan Fagan" userId="2480117f89fd0409" providerId="LiveId" clId="{526243AB-890B-435B-A8EE-06B6F12804D0}" dt="2019-03-30T22:09:49.073" v="50" actId="20577"/>
        <pc:sldMkLst>
          <pc:docMk/>
          <pc:sldMk cId="1347018354" sldId="257"/>
        </pc:sldMkLst>
        <pc:spChg chg="mod">
          <ac:chgData name="Ryan Fagan" userId="2480117f89fd0409" providerId="LiveId" clId="{526243AB-890B-435B-A8EE-06B6F12804D0}" dt="2019-03-30T22:09:49.073" v="50" actId="20577"/>
          <ac:spMkLst>
            <pc:docMk/>
            <pc:sldMk cId="1347018354" sldId="257"/>
            <ac:spMk id="3" creationId="{F457F2BA-EA4A-404C-A278-78E77E536DE0}"/>
          </ac:spMkLst>
        </pc:spChg>
      </pc:sldChg>
      <pc:sldChg chg="modSp">
        <pc:chgData name="Ryan Fagan" userId="2480117f89fd0409" providerId="LiveId" clId="{526243AB-890B-435B-A8EE-06B6F12804D0}" dt="2019-03-30T22:10:39.755" v="68" actId="20577"/>
        <pc:sldMkLst>
          <pc:docMk/>
          <pc:sldMk cId="2103062952" sldId="263"/>
        </pc:sldMkLst>
        <pc:spChg chg="mod">
          <ac:chgData name="Ryan Fagan" userId="2480117f89fd0409" providerId="LiveId" clId="{526243AB-890B-435B-A8EE-06B6F12804D0}" dt="2019-03-30T22:10:39.755" v="68" actId="20577"/>
          <ac:spMkLst>
            <pc:docMk/>
            <pc:sldMk cId="2103062952" sldId="263"/>
            <ac:spMk id="3" creationId="{2E7470BC-2A21-44BB-8D80-048482F58F64}"/>
          </ac:spMkLst>
        </pc:spChg>
        <pc:spChg chg="mod">
          <ac:chgData name="Ryan Fagan" userId="2480117f89fd0409" providerId="LiveId" clId="{526243AB-890B-435B-A8EE-06B6F12804D0}" dt="2019-03-30T22:09:32.594" v="44" actId="20577"/>
          <ac:spMkLst>
            <pc:docMk/>
            <pc:sldMk cId="2103062952" sldId="263"/>
            <ac:spMk id="7" creationId="{4AD7C230-902F-4E52-A1C0-9D3D9333ACE0}"/>
          </ac:spMkLst>
        </pc:spChg>
        <pc:spChg chg="mod">
          <ac:chgData name="Ryan Fagan" userId="2480117f89fd0409" providerId="LiveId" clId="{526243AB-890B-435B-A8EE-06B6F12804D0}" dt="2019-03-30T22:10:18.518" v="56" actId="1076"/>
          <ac:spMkLst>
            <pc:docMk/>
            <pc:sldMk cId="2103062952" sldId="263"/>
            <ac:spMk id="11" creationId="{B54CC562-B2B7-4CAF-8A85-621300CD2C83}"/>
          </ac:spMkLst>
        </pc:spChg>
        <pc:cxnChg chg="mod">
          <ac:chgData name="Ryan Fagan" userId="2480117f89fd0409" providerId="LiveId" clId="{526243AB-890B-435B-A8EE-06B6F12804D0}" dt="2019-03-30T22:10:03.460" v="52" actId="14100"/>
          <ac:cxnSpMkLst>
            <pc:docMk/>
            <pc:sldMk cId="2103062952" sldId="263"/>
            <ac:cxnSpMk id="9" creationId="{69E49A04-F885-4BF2-8429-C982EEA23053}"/>
          </ac:cxnSpMkLst>
        </pc:cxnChg>
        <pc:cxnChg chg="mod">
          <ac:chgData name="Ryan Fagan" userId="2480117f89fd0409" providerId="LiveId" clId="{526243AB-890B-435B-A8EE-06B6F12804D0}" dt="2019-03-30T22:10:15.619" v="55" actId="14100"/>
          <ac:cxnSpMkLst>
            <pc:docMk/>
            <pc:sldMk cId="2103062952" sldId="263"/>
            <ac:cxnSpMk id="12" creationId="{761AC1CC-30FC-49FD-970E-0E58B553929D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05233-511A-47D7-A2B7-1031F6C420F0}" type="datetimeFigureOut">
              <a:rPr lang="en-US" smtClean="0"/>
              <a:t>3/30/2019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EF566-6037-45CB-8E2C-023F65733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Into, short and sweet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DEF566-6037-45CB-8E2C-023F65733F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794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DEF566-6037-45CB-8E2C-023F65733F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84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Simple but </a:t>
            </a:r>
            <a:r>
              <a:rPr lang="en-US" dirty="0" err="1"/>
              <a:t>adhears</a:t>
            </a:r>
            <a:r>
              <a:rPr lang="en-US" dirty="0"/>
              <a:t> to principals of a single plate for all elements to sit on, make alignment easier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DEF566-6037-45CB-8E2C-023F65733F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548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Aberrations show system is currently at its limit for COTS parts</a:t>
            </a:r>
          </a:p>
          <a:p>
            <a:r>
              <a:rPr lang="en-US" dirty="0"/>
              <a:t>Fringe shows good alignment for interferometry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DEF566-6037-45CB-8E2C-023F65733F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203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Fundamental</a:t>
            </a:r>
          </a:p>
          <a:p>
            <a:r>
              <a:rPr lang="en-US" dirty="0"/>
              <a:t>Applied to a regular earth sample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DEF566-6037-45CB-8E2C-023F65733F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46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read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DEF566-6037-45CB-8E2C-023F65733F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77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of it has changed, only det, bs remain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DEF566-6037-45CB-8E2C-023F65733F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10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how it works, and show figure creates plot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DEF566-6037-45CB-8E2C-023F65733F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51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with blackbody radiation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DEF566-6037-45CB-8E2C-023F65733F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62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Overview, ignore bullets -  talk about the section and tis general purpose, 1 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DEF566-6037-45CB-8E2C-023F65733F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52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job, how it accomplished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DEF566-6037-45CB-8E2C-023F65733F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08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each of the components and what they 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DEF566-6037-45CB-8E2C-023F65733F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01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motor performance, and why tilt requires corner cube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DEF566-6037-45CB-8E2C-023F65733F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41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3/30/2019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emanticscholar.org/paper/Simultaneous-physical-retrieval-of-surface-spectrum-Masiello-Serio/2326771939e953dc5abe4339d123f9ed8e0d4023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jpl.nasa.gov/missions/mars-exploration-rover-spirit-mer-spirit/" TargetMode="External"/><Relationship Id="rId5" Type="http://schemas.openxmlformats.org/officeDocument/2006/relationships/hyperlink" Target="http://otes.asu.edu/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imlau.physic.uos.de/" TargetMode="External"/><Relationship Id="rId3" Type="http://schemas.openxmlformats.org/officeDocument/2006/relationships/video" Target="../media/media1.mp4"/><Relationship Id="rId7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tes.asu.edu/TESNEWS/4_VOL/No_2/pyroxene_veh.htmlphysics-and-radio-electronics.com/physics/waveinterference.html" TargetMode="External"/><Relationship Id="rId3" Type="http://schemas.openxmlformats.org/officeDocument/2006/relationships/image" Target="../media/image10.gif"/><Relationship Id="rId7" Type="http://schemas.openxmlformats.org/officeDocument/2006/relationships/hyperlink" Target="https://www.researchgate.net/figure/a-shows-the-interferogram-and-b-the-corresponding-spectrum-of-a-globar-light-source_fig6_264885356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prout038.sprout.yale.edu/imagefinder/ImageDownloadService.svc?articleid=2173038&amp;file=200203048f1&amp;size=LARGE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0CF5E-1FF2-4545-819B-2FB43D0F08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7397" y="1113282"/>
            <a:ext cx="3489569" cy="2396681"/>
          </a:xfrm>
        </p:spPr>
        <p:txBody>
          <a:bodyPr>
            <a:normAutofit/>
          </a:bodyPr>
          <a:lstStyle/>
          <a:p>
            <a:r>
              <a:rPr lang="en-US" sz="4100" dirty="0"/>
              <a:t>Handheld IR Spectrometer</a:t>
            </a:r>
            <a:br>
              <a:rPr lang="en-US" sz="4100" dirty="0"/>
            </a:br>
            <a:r>
              <a:rPr lang="en-US" sz="4100" dirty="0"/>
              <a:t>(HIRS) Instrument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2EDBD8-1FD3-4956-A548-F36A1BC8E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666" y="3602038"/>
            <a:ext cx="3500301" cy="2052720"/>
          </a:xfrm>
        </p:spPr>
        <p:txBody>
          <a:bodyPr>
            <a:normAutofit/>
          </a:bodyPr>
          <a:lstStyle/>
          <a:p>
            <a:r>
              <a:rPr lang="en-US" dirty="0"/>
              <a:t>NASA Space Grant Undergraduate Research Symposium Presentation</a:t>
            </a:r>
            <a:endParaRPr lang="en-US" sz="1800" dirty="0"/>
          </a:p>
          <a:p>
            <a:r>
              <a:rPr lang="en-US" sz="1800" dirty="0"/>
              <a:t>By: Ryan Fagan</a:t>
            </a:r>
          </a:p>
        </p:txBody>
      </p:sp>
      <p:sp>
        <p:nvSpPr>
          <p:cNvPr id="42" name="Round Diagonal Corner Rectangle 6">
            <a:extLst>
              <a:ext uri="{FF2B5EF4-FFF2-40B4-BE49-F238E27FC236}">
                <a16:creationId xmlns:a16="http://schemas.microsoft.com/office/drawing/2014/main" id="{62883BDF-B849-4977-9795-7A292056F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49" y="808057"/>
            <a:ext cx="6752461" cy="5234394"/>
          </a:xfrm>
          <a:prstGeom prst="round2DiagRect">
            <a:avLst>
              <a:gd name="adj1" fmla="val 7418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763CD-83E4-4914-8662-34C2B83A33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51" t="283" r="27399" b="21453"/>
          <a:stretch/>
        </p:blipFill>
        <p:spPr>
          <a:xfrm rot="5400000">
            <a:off x="310687" y="1938091"/>
            <a:ext cx="4590930" cy="297432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8B093D8-16CF-428E-AEE8-1D2EF781EB40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7" t="1436" r="73" b="-1437"/>
          <a:stretch/>
        </p:blipFill>
        <p:spPr bwMode="auto">
          <a:xfrm>
            <a:off x="4257042" y="1129788"/>
            <a:ext cx="2974328" cy="459093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7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63"/>
    </mc:Choice>
    <mc:Fallback xmlns="">
      <p:transition spd="slow" advTm="2146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E479D-26CE-427F-B376-756A43DE5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/>
          <a:lstStyle/>
          <a:p>
            <a:r>
              <a:rPr lang="en-US" dirty="0"/>
              <a:t>Detector 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9C097-6F27-45AB-BE1B-B4D11FAE3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933107"/>
            <a:ext cx="6420368" cy="4212958"/>
          </a:xfrm>
        </p:spPr>
        <p:txBody>
          <a:bodyPr>
            <a:normAutofit/>
          </a:bodyPr>
          <a:lstStyle/>
          <a:p>
            <a:r>
              <a:rPr lang="en-US" dirty="0"/>
              <a:t>Focusing Mirror - ED# 35-644</a:t>
            </a:r>
          </a:p>
          <a:p>
            <a:pPr lvl="1"/>
            <a:r>
              <a:rPr lang="en-US" dirty="0"/>
              <a:t>F/2</a:t>
            </a:r>
          </a:p>
          <a:p>
            <a:pPr lvl="1"/>
            <a:r>
              <a:rPr lang="en-US" dirty="0"/>
              <a:t>1 inch diameter, 90° OAP</a:t>
            </a:r>
          </a:p>
          <a:p>
            <a:r>
              <a:rPr lang="en-US" dirty="0"/>
              <a:t>Detector Lens </a:t>
            </a:r>
          </a:p>
          <a:p>
            <a:pPr lvl="1"/>
            <a:r>
              <a:rPr lang="en-US" dirty="0"/>
              <a:t>Spherical Diamond</a:t>
            </a:r>
          </a:p>
          <a:p>
            <a:r>
              <a:rPr lang="en-US" dirty="0"/>
              <a:t>Detector Element – </a:t>
            </a:r>
            <a:r>
              <a:rPr lang="en-US" dirty="0" err="1"/>
              <a:t>DLaTGS</a:t>
            </a:r>
            <a:r>
              <a:rPr lang="en-US" dirty="0"/>
              <a:t> Pyroelectric Detector</a:t>
            </a:r>
          </a:p>
          <a:p>
            <a:pPr lvl="1"/>
            <a:r>
              <a:rPr lang="en-US" dirty="0"/>
              <a:t>Frequency dependent response</a:t>
            </a:r>
          </a:p>
          <a:p>
            <a:pPr lvl="1"/>
            <a:r>
              <a:rPr lang="en-US" dirty="0"/>
              <a:t>Generates a charge based on applied thermal gradient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970450-C7E4-4818-AD7F-64346B330D0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831618" y="437215"/>
            <a:ext cx="3906456" cy="29917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D9AAE3-2011-424A-8342-CE671FB858EF}"/>
              </a:ext>
            </a:extLst>
          </p:cNvPr>
          <p:cNvPicPr/>
          <p:nvPr/>
        </p:nvPicPr>
        <p:blipFill rotWithShape="1">
          <a:blip r:embed="rId4"/>
          <a:srcRect r="12760"/>
          <a:stretch/>
        </p:blipFill>
        <p:spPr>
          <a:xfrm>
            <a:off x="7831618" y="3766542"/>
            <a:ext cx="3857056" cy="217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0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"/>
    </mc:Choice>
    <mc:Fallback xmlns="">
      <p:transition spd="slow" advTm="32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70DB6-37A8-4958-B66D-C08EE8653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5401277" cy="1478570"/>
          </a:xfrm>
        </p:spPr>
        <p:txBody>
          <a:bodyPr/>
          <a:lstStyle/>
          <a:p>
            <a:r>
              <a:rPr lang="en-US" dirty="0"/>
              <a:t>Supporting Structure- Key Considerations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E27D17-3748-4913-85F3-72C5D3F46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249487"/>
            <a:ext cx="6646754" cy="354171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High Tolerances on optical components</a:t>
            </a:r>
          </a:p>
          <a:p>
            <a:pPr lvl="1"/>
            <a:r>
              <a:rPr lang="en-US" dirty="0"/>
              <a:t>50 um positioning in interferometer</a:t>
            </a:r>
          </a:p>
          <a:p>
            <a:pPr lvl="1"/>
            <a:r>
              <a:rPr lang="en-US" dirty="0"/>
              <a:t>0.004 deg rotation in interferometer</a:t>
            </a:r>
          </a:p>
          <a:p>
            <a:pPr lvl="1"/>
            <a:r>
              <a:rPr lang="en-US" dirty="0"/>
              <a:t>0.5 mm positing in telescope</a:t>
            </a:r>
          </a:p>
          <a:p>
            <a:pPr lvl="1"/>
            <a:r>
              <a:rPr lang="en-US" dirty="0"/>
              <a:t>0.5 deg rotation in telescope</a:t>
            </a:r>
          </a:p>
          <a:p>
            <a:r>
              <a:rPr lang="en-US" dirty="0"/>
              <a:t>Viable for manual machining - simple geometry</a:t>
            </a:r>
          </a:p>
          <a:p>
            <a:pPr lvl="1"/>
            <a:r>
              <a:rPr lang="en-US" dirty="0"/>
              <a:t>Moving to CNC would reduce weight and decrease form factor significantly.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790A67-C113-4E76-8F7A-DD1198BBA81B}"/>
              </a:ext>
            </a:extLst>
          </p:cNvPr>
          <p:cNvPicPr/>
          <p:nvPr/>
        </p:nvPicPr>
        <p:blipFill rotWithShape="1">
          <a:blip r:embed="rId3"/>
          <a:srcRect t="8400" r="4502" b="8400"/>
          <a:stretch/>
        </p:blipFill>
        <p:spPr>
          <a:xfrm>
            <a:off x="7878275" y="244989"/>
            <a:ext cx="2976286" cy="21614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24F942-7194-4C58-A55D-6B2223B4708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878275" y="2558814"/>
            <a:ext cx="2976286" cy="2064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349FFE-1162-45C9-8AF7-BC49D64E2DC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202907" y="4775322"/>
            <a:ext cx="2327021" cy="189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2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"/>
    </mc:Choice>
    <mc:Fallback xmlns="">
      <p:transition spd="slow" advTm="78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5FA34023-84FE-4252-B473-61FD94404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037897"/>
          </a:xfrm>
        </p:spPr>
        <p:txBody>
          <a:bodyPr/>
          <a:lstStyle/>
          <a:p>
            <a:r>
              <a:rPr lang="en-US" dirty="0"/>
              <a:t>Energy Distribution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50C470C-0A34-40A7-8A02-58B0318E0B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Energy On Lens Surface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B35FDDC-06E1-4849-9FDA-D3C323C90043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en-US" dirty="0"/>
              <a:t>Good uniformity across field, slight aberrations caused by OAP’s are visible.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84DD89C-D85F-4258-AE81-F490C45AE3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Energy on Detector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F2D1B3E-78F7-4496-BB00-9C3D5516940C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en-US" dirty="0"/>
              <a:t>Aberrations caused by OAP create significant distortions on detector element.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2CEE3A1-7349-48A7-A8D0-6DCC5CC926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Interference Fringe- 5um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7B1DFD3E-7283-42D5-8250-199E0EEBDD56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Fringe pattern shows modulation efficiency at a given wavelength, large effect on resulting signal level.</a:t>
            </a:r>
          </a:p>
        </p:txBody>
      </p:sp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6AD4191E-FD92-4F0F-A274-F4E5E276EDA0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 rotWithShape="1">
          <a:blip r:embed="rId3"/>
          <a:srcRect l="4527" t="9206" r="29609" b="9206"/>
          <a:stretch/>
        </p:blipFill>
        <p:spPr>
          <a:xfrm>
            <a:off x="4538388" y="1866440"/>
            <a:ext cx="3112044" cy="2434727"/>
          </a:xfrm>
          <a:prstGeom prst="rect">
            <a:avLst/>
          </a:prstGeom>
        </p:spPr>
      </p:pic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58CC2470-9433-497E-B518-62B1742EB8F9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 rotWithShape="1">
          <a:blip r:embed="rId4"/>
          <a:srcRect l="4839" t="8607" r="30959" b="10401"/>
          <a:stretch/>
        </p:blipFill>
        <p:spPr>
          <a:xfrm>
            <a:off x="1141411" y="1877141"/>
            <a:ext cx="3194968" cy="2434727"/>
          </a:xfrm>
          <a:prstGeom prst="rect">
            <a:avLst/>
          </a:prstGeom>
        </p:spPr>
      </p:pic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AEF8C718-6D54-45BE-B9B9-A2C865D948A6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 rotWithShape="1">
          <a:blip r:embed="rId5"/>
          <a:srcRect l="-347" t="9894" r="38464" b="9796"/>
          <a:stretch/>
        </p:blipFill>
        <p:spPr>
          <a:xfrm>
            <a:off x="7871722" y="1866440"/>
            <a:ext cx="3180684" cy="243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844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97A6DE7-17E8-4D69-98C2-60AE85C41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158" y="2861848"/>
            <a:ext cx="4780126" cy="3622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B1A82F6-5939-4DF5-B4EB-869BE7F2C70F}"/>
              </a:ext>
            </a:extLst>
          </p:cNvPr>
          <p:cNvCxnSpPr>
            <a:cxnSpLocks/>
          </p:cNvCxnSpPr>
          <p:nvPr/>
        </p:nvCxnSpPr>
        <p:spPr>
          <a:xfrm>
            <a:off x="7613176" y="5604681"/>
            <a:ext cx="243157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9659C7F-8541-4C64-8716-71E38358D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47975"/>
            <a:ext cx="9905998" cy="1478570"/>
          </a:xfrm>
        </p:spPr>
        <p:txBody>
          <a:bodyPr/>
          <a:lstStyle/>
          <a:p>
            <a:r>
              <a:rPr lang="en-US" dirty="0"/>
              <a:t>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470BC-2A21-44BB-8D80-048482F58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678574"/>
            <a:ext cx="9905999" cy="3541714"/>
          </a:xfrm>
        </p:spPr>
        <p:txBody>
          <a:bodyPr/>
          <a:lstStyle/>
          <a:p>
            <a:r>
              <a:rPr lang="en-US" dirty="0"/>
              <a:t>SNR &gt; 100 for 7um – 40um</a:t>
            </a:r>
          </a:p>
          <a:p>
            <a:r>
              <a:rPr lang="en-US" dirty="0"/>
              <a:t>SNR &gt; 250 for 10um – 30um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91F101-77FD-43CA-8C91-20CDF250E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412" y="2861848"/>
            <a:ext cx="4780126" cy="3622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AD7C230-902F-4E52-A1C0-9D3D9333ACE0}"/>
                  </a:ext>
                </a:extLst>
              </p:cNvPr>
              <p:cNvSpPr/>
              <p:nvPr/>
            </p:nvSpPr>
            <p:spPr>
              <a:xfrm>
                <a:off x="5587997" y="423660"/>
                <a:ext cx="6182846" cy="7938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𝑁𝐸𝑆𝑅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2∗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𝑑𝑒𝑡</m:t>
                                  </m:r>
                                </m:sub>
                              </m:s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𝑠𝑡𝑎𝑟</m:t>
                              </m:r>
                            </m:sup>
                          </m:sSup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𝑡𝑜𝑡𝑎𝑙</m:t>
                              </m:r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𝑓𝑣</m:t>
                              </m:r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∗√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𝑠𝑎𝑚𝑝𝑙𝑒𝑠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AD7C230-902F-4E52-A1C0-9D3D9333AC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7997" y="423660"/>
                <a:ext cx="6182846" cy="7938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2D1F70F-601F-4DE6-A29C-180A9609B393}"/>
              </a:ext>
            </a:extLst>
          </p:cNvPr>
          <p:cNvSpPr txBox="1"/>
          <p:nvPr/>
        </p:nvSpPr>
        <p:spPr>
          <a:xfrm>
            <a:off x="4690966" y="1290241"/>
            <a:ext cx="6881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NESR = (Detector Contributions) * (Optical System Contributions)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9E49A04-F885-4BF2-8429-C982EEA23053}"/>
              </a:ext>
            </a:extLst>
          </p:cNvPr>
          <p:cNvCxnSpPr>
            <a:cxnSpLocks/>
          </p:cNvCxnSpPr>
          <p:nvPr/>
        </p:nvCxnSpPr>
        <p:spPr>
          <a:xfrm>
            <a:off x="7805651" y="5604681"/>
            <a:ext cx="1479665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51171D2-31AF-4744-AC53-040261152DA5}"/>
              </a:ext>
            </a:extLst>
          </p:cNvPr>
          <p:cNvSpPr txBox="1"/>
          <p:nvPr/>
        </p:nvSpPr>
        <p:spPr>
          <a:xfrm>
            <a:off x="8131791" y="5279662"/>
            <a:ext cx="941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Requirement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4CC562-B2B7-4CAF-8A85-621300CD2C83}"/>
              </a:ext>
            </a:extLst>
          </p:cNvPr>
          <p:cNvSpPr txBox="1"/>
          <p:nvPr/>
        </p:nvSpPr>
        <p:spPr>
          <a:xfrm>
            <a:off x="8227325" y="4565061"/>
            <a:ext cx="750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Expected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61AC1CC-30FC-49FD-970E-0E58B553929D}"/>
              </a:ext>
            </a:extLst>
          </p:cNvPr>
          <p:cNvCxnSpPr>
            <a:cxnSpLocks/>
          </p:cNvCxnSpPr>
          <p:nvPr/>
        </p:nvCxnSpPr>
        <p:spPr>
          <a:xfrm>
            <a:off x="7805651" y="4842060"/>
            <a:ext cx="1479665" cy="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062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BC8A3-25EF-4798-B9A0-4B1D86576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Notional Data Product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E60117-7553-4141-8DEC-B9048A227C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36970" y="2589478"/>
            <a:ext cx="3541713" cy="2656284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69D6812-A1FD-4BB9-BFE4-32A8B8F8444A}"/>
              </a:ext>
            </a:extLst>
          </p:cNvPr>
          <p:cNvSpPr/>
          <p:nvPr/>
        </p:nvSpPr>
        <p:spPr>
          <a:xfrm>
            <a:off x="1288114" y="3475587"/>
            <a:ext cx="1239423" cy="1239423"/>
          </a:xfrm>
          <a:prstGeom prst="ellipse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2DEC09-CDE0-4ACE-B037-71478678B2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4774"/>
          <a:stretch/>
        </p:blipFill>
        <p:spPr>
          <a:xfrm>
            <a:off x="3235968" y="2146763"/>
            <a:ext cx="4516080" cy="35417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4CCB85F-03C4-449A-88BC-A512DC8F496A}"/>
              </a:ext>
            </a:extLst>
          </p:cNvPr>
          <p:cNvSpPr/>
          <p:nvPr/>
        </p:nvSpPr>
        <p:spPr>
          <a:xfrm>
            <a:off x="4044099" y="5762516"/>
            <a:ext cx="253869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hlinkClick r:id="rId4"/>
              </a:rPr>
              <a:t>https://www.semanticscholar.org/paper/Simultaneous-physical-retrieval-of-surface-spectrum-Masiello-Serio/2326771939e953dc5abe4339d123f9ed8e0d4023</a:t>
            </a:r>
            <a:endParaRPr lang="en-US" sz="7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89D729-74CA-42AE-A648-078EBE409674}"/>
              </a:ext>
            </a:extLst>
          </p:cNvPr>
          <p:cNvSpPr/>
          <p:nvPr/>
        </p:nvSpPr>
        <p:spPr>
          <a:xfrm>
            <a:off x="5230707" y="4311981"/>
            <a:ext cx="1633786" cy="710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74B02BC-0191-4782-83F2-7DEA688DE7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439927"/>
              </p:ext>
            </p:extLst>
          </p:nvPr>
        </p:nvGraphicFramePr>
        <p:xfrm>
          <a:off x="7725261" y="2146763"/>
          <a:ext cx="4096934" cy="354171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54155">
                  <a:extLst>
                    <a:ext uri="{9D8B030D-6E8A-4147-A177-3AD203B41FA5}">
                      <a16:colId xmlns:a16="http://schemas.microsoft.com/office/drawing/2014/main" val="3685568331"/>
                    </a:ext>
                  </a:extLst>
                </a:gridCol>
                <a:gridCol w="1542779">
                  <a:extLst>
                    <a:ext uri="{9D8B030D-6E8A-4147-A177-3AD203B41FA5}">
                      <a16:colId xmlns:a16="http://schemas.microsoft.com/office/drawing/2014/main" val="2063946978"/>
                    </a:ext>
                  </a:extLst>
                </a:gridCol>
              </a:tblGrid>
              <a:tr h="50595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Constituent Material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Concentration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2883776"/>
                  </a:ext>
                </a:extLst>
              </a:tr>
              <a:tr h="505959">
                <a:tc>
                  <a:txBody>
                    <a:bodyPr/>
                    <a:lstStyle/>
                    <a:p>
                      <a:r>
                        <a:rPr lang="en-US" dirty="0"/>
                        <a:t>Appetite – Bulk crystal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0.756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7562315"/>
                  </a:ext>
                </a:extLst>
              </a:tr>
              <a:tr h="505959">
                <a:tc>
                  <a:txBody>
                    <a:bodyPr/>
                    <a:lstStyle/>
                    <a:p>
                      <a:r>
                        <a:rPr lang="en-US" dirty="0"/>
                        <a:t>Iron Oxide – 50um Grain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3126240"/>
                  </a:ext>
                </a:extLst>
              </a:tr>
              <a:tr h="505959">
                <a:tc>
                  <a:txBody>
                    <a:bodyPr/>
                    <a:lstStyle/>
                    <a:p>
                      <a:r>
                        <a:rPr lang="en-US" dirty="0"/>
                        <a:t>Quartz – Bulk crystal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8956713"/>
                  </a:ext>
                </a:extLst>
              </a:tr>
              <a:tr h="505959">
                <a:tc>
                  <a:txBody>
                    <a:bodyPr/>
                    <a:lstStyle/>
                    <a:p>
                      <a:r>
                        <a:rPr lang="en-US" dirty="0"/>
                        <a:t>Anhydrate – Bulk crystal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1822518"/>
                  </a:ext>
                </a:extLst>
              </a:tr>
              <a:tr h="505959">
                <a:tc>
                  <a:txBody>
                    <a:bodyPr/>
                    <a:lstStyle/>
                    <a:p>
                      <a:pPr algn="l"/>
                      <a:r>
                        <a:rPr lang="en-US" i="1" dirty="0"/>
                        <a:t>Other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0.065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215570"/>
                  </a:ext>
                </a:extLst>
              </a:tr>
              <a:tr h="505959">
                <a:tc>
                  <a:txBody>
                    <a:bodyPr/>
                    <a:lstStyle/>
                    <a:p>
                      <a:r>
                        <a:rPr lang="en-US" b="1" dirty="0"/>
                        <a:t>Total Identified Materials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0.935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27965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504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88A8E-1503-4C5B-9E28-69518B27B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next steps – Masters Program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9ADC94-AF82-44CE-9470-9B86F732D8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Designed a compact, high power optical system with excellent system performance.</a:t>
            </a:r>
          </a:p>
          <a:p>
            <a:pPr marL="0" indent="0">
              <a:buNone/>
            </a:pPr>
            <a:r>
              <a:rPr lang="en-US" dirty="0"/>
              <a:t>Designed a vibration and movement insensitive moving mirror system.</a:t>
            </a:r>
          </a:p>
          <a:p>
            <a:pPr marL="0" indent="0">
              <a:buNone/>
            </a:pPr>
            <a:r>
              <a:rPr lang="en-US" dirty="0"/>
              <a:t>End to end analysis of full system performance and capabilities.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B5C114-2209-4AE1-B963-A940B61B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5038951" cy="354171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Complete benchtop model test. (June)</a:t>
            </a:r>
          </a:p>
          <a:p>
            <a:r>
              <a:rPr lang="en-US" dirty="0"/>
              <a:t>Upgrade Structure for CNC manufacturing. (June)</a:t>
            </a:r>
          </a:p>
          <a:p>
            <a:r>
              <a:rPr lang="en-US" dirty="0"/>
              <a:t>Build tethered prototype (August)</a:t>
            </a:r>
          </a:p>
          <a:p>
            <a:r>
              <a:rPr lang="en-US" dirty="0"/>
              <a:t>Design integrated electronics and software. (TBD)</a:t>
            </a:r>
          </a:p>
          <a:p>
            <a:r>
              <a:rPr lang="en-US" dirty="0"/>
              <a:t>Build full prototype (TBD)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579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78F711-65C7-43CD-950C-B88C71522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C4E6410-D07E-4F7B-999A-AC2B1BAA15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47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9DA98-6287-44E2-8682-300F67F6A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B98F9-7C99-4E4A-94F5-9435474BE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Mission Statement and Requirements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Background Information: Michelson Interferometers and Spectroscopy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HIRS Design – Optics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HIRS Design – Structure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HIRS Design – Performance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Notional Data Product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Summary and Next Steps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83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6"/>
    </mc:Choice>
    <mc:Fallback xmlns="">
      <p:transition spd="slow" advTm="164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8A974-C875-4142-AD9D-C3635D9B5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410" y="388040"/>
            <a:ext cx="8413552" cy="1478570"/>
          </a:xfrm>
        </p:spPr>
        <p:txBody>
          <a:bodyPr>
            <a:normAutofit/>
          </a:bodyPr>
          <a:lstStyle/>
          <a:p>
            <a:r>
              <a:rPr lang="en-US" dirty="0"/>
              <a:t>Mission Statement and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7F2BA-EA4A-404C-A278-78E77E536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841802"/>
            <a:ext cx="8053959" cy="43976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Goal:  Design a competitive, field deployable method of identifying geological samples.</a:t>
            </a:r>
          </a:p>
          <a:p>
            <a:pPr marL="0" indent="0">
              <a:buNone/>
            </a:pPr>
            <a:r>
              <a:rPr lang="en-US" dirty="0"/>
              <a:t>Method: Modify the OTES and Mini-TES family of instruments for use as a portable instrument. </a:t>
            </a:r>
          </a:p>
          <a:p>
            <a:pPr marL="0" indent="0">
              <a:buNone/>
            </a:pPr>
            <a:r>
              <a:rPr lang="en-US" dirty="0"/>
              <a:t>Requirements: </a:t>
            </a:r>
          </a:p>
          <a:p>
            <a:pPr lvl="1"/>
            <a:r>
              <a:rPr lang="en-US" dirty="0"/>
              <a:t>Cost below $50K to align with similar, but less capable instruments on the market.</a:t>
            </a:r>
          </a:p>
          <a:p>
            <a:pPr lvl="1"/>
            <a:r>
              <a:rPr lang="en-US" dirty="0"/>
              <a:t>Broad spectral range covering at least 10um-30um.</a:t>
            </a:r>
          </a:p>
          <a:p>
            <a:pPr lvl="1"/>
            <a:r>
              <a:rPr lang="en-US" dirty="0"/>
              <a:t>Signal to Noise Ratio above 100 to identify 1% spectral features.</a:t>
            </a:r>
          </a:p>
          <a:p>
            <a:pPr lvl="1"/>
            <a:r>
              <a:rPr lang="en-US" dirty="0"/>
              <a:t>Spectral resolution of 5cm</a:t>
            </a:r>
            <a:r>
              <a:rPr lang="en-US" baseline="30000" dirty="0"/>
              <a:t>-1</a:t>
            </a:r>
            <a:r>
              <a:rPr lang="en-US" dirty="0"/>
              <a:t> to be compatible with current spectral database.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F3E577-6845-4C90-BA6D-E0EEA7FB50F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054" y="2863635"/>
            <a:ext cx="2077395" cy="30668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2D0BCF-7098-4546-B042-67977F485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4502" y="192088"/>
            <a:ext cx="2476500" cy="1981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E90EFF-E94E-4692-847C-295D71A46CB4}"/>
              </a:ext>
            </a:extLst>
          </p:cNvPr>
          <p:cNvSpPr/>
          <p:nvPr/>
        </p:nvSpPr>
        <p:spPr>
          <a:xfrm>
            <a:off x="10191453" y="5975153"/>
            <a:ext cx="101181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hlinkClick r:id="rId5"/>
              </a:rPr>
              <a:t>http://otes.asu.edu/</a:t>
            </a:r>
            <a:endParaRPr lang="en-US" sz="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F42FA8-9374-4E89-846C-9D2AC73E3D2B}"/>
              </a:ext>
            </a:extLst>
          </p:cNvPr>
          <p:cNvSpPr/>
          <p:nvPr/>
        </p:nvSpPr>
        <p:spPr>
          <a:xfrm>
            <a:off x="9771511" y="2281332"/>
            <a:ext cx="18516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hlinkClick r:id="rId6"/>
              </a:rPr>
              <a:t>https://www.jpl.nasa.gov/missions/mars-exploration-rover-spirit-mer-spirit/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34701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88"/>
    </mc:Choice>
    <mc:Fallback xmlns="">
      <p:transition spd="slow" advTm="4568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EB266-B791-4C7F-AE77-55166C56F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02813"/>
            <a:ext cx="9905998" cy="1478570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Essential Concepts of Interferometers</a:t>
            </a:r>
          </a:p>
        </p:txBody>
      </p:sp>
      <p:pic>
        <p:nvPicPr>
          <p:cNvPr id="4" name="Picture 2" descr="Image result for michelson interferometer">
            <a:extLst>
              <a:ext uri="{FF2B5EF4-FFF2-40B4-BE49-F238E27FC236}">
                <a16:creationId xmlns:a16="http://schemas.microsoft.com/office/drawing/2014/main" id="{9570C9EB-FAEA-41AD-93F7-4503AF9D6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352" y="2097088"/>
            <a:ext cx="6498472" cy="40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ovie Player 3_28_2019 12_06_52 AM">
            <a:hlinkClick r:id="" action="ppaction://media"/>
            <a:extLst>
              <a:ext uri="{FF2B5EF4-FFF2-40B4-BE49-F238E27FC236}">
                <a16:creationId xmlns:a16="http://schemas.microsoft.com/office/drawing/2014/main" id="{F71313D6-2A4D-4F89-82F6-D0BB88B5CD8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l="17262" t="20849" r="17519" b="7897"/>
          <a:stretch/>
        </p:blipFill>
        <p:spPr>
          <a:xfrm>
            <a:off x="8250252" y="1861412"/>
            <a:ext cx="2530365" cy="25224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09CB5E-5CFB-49F9-B425-35716B55F68F}"/>
              </a:ext>
            </a:extLst>
          </p:cNvPr>
          <p:cNvSpPr/>
          <p:nvPr/>
        </p:nvSpPr>
        <p:spPr>
          <a:xfrm>
            <a:off x="3506968" y="6297562"/>
            <a:ext cx="317468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hlinkClick r:id="rId8"/>
              </a:rPr>
              <a:t>https://www.jimlau.physic.uos.de</a:t>
            </a:r>
            <a:r>
              <a:rPr lang="en-US" sz="800" dirty="0"/>
              <a:t>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3358D12-B4A7-4B91-BF7A-1433F9E64287}"/>
              </a:ext>
            </a:extLst>
          </p:cNvPr>
          <p:cNvSpPr/>
          <p:nvPr/>
        </p:nvSpPr>
        <p:spPr>
          <a:xfrm>
            <a:off x="8920285" y="2531310"/>
            <a:ext cx="1190297" cy="1190297"/>
          </a:xfrm>
          <a:prstGeom prst="ellipse">
            <a:avLst/>
          </a:prstGeom>
          <a:noFill/>
          <a:ln w="38100" cap="flat" cmpd="sng" algn="ctr">
            <a:solidFill>
              <a:schemeClr val="accent5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mage result for interferogram and spectrum">
            <a:extLst>
              <a:ext uri="{FF2B5EF4-FFF2-40B4-BE49-F238E27FC236}">
                <a16:creationId xmlns:a16="http://schemas.microsoft.com/office/drawing/2014/main" id="{131DF2E3-539A-44A0-B9D9-55AC76B24EC2}"/>
              </a:ext>
            </a:extLst>
          </p:cNvPr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9507"/>
          <a:stretch/>
        </p:blipFill>
        <p:spPr bwMode="auto">
          <a:xfrm>
            <a:off x="8250252" y="4391505"/>
            <a:ext cx="2530365" cy="199989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128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2"/>
    </mc:Choice>
    <mc:Fallback xmlns="">
      <p:transition spd="slow" advTm="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78" objId="5"/>
        <p14:stopEvt time="722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853D4-186C-4BF8-878D-5619975CA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9" y="121053"/>
            <a:ext cx="9707617" cy="1478570"/>
          </a:xfrm>
        </p:spPr>
        <p:txBody>
          <a:bodyPr>
            <a:normAutofit/>
          </a:bodyPr>
          <a:lstStyle/>
          <a:p>
            <a:r>
              <a:rPr lang="en-US" dirty="0"/>
              <a:t>Essential Concepts of Emission Spectroscopy</a:t>
            </a:r>
          </a:p>
        </p:txBody>
      </p:sp>
      <p:pic>
        <p:nvPicPr>
          <p:cNvPr id="6" name="Picture 5" descr="Image result for emission spectrum of pyroxene">
            <a:extLst>
              <a:ext uri="{FF2B5EF4-FFF2-40B4-BE49-F238E27FC236}">
                <a16:creationId xmlns:a16="http://schemas.microsoft.com/office/drawing/2014/main" id="{67E26C5D-5492-4325-9A0E-75FC6369C7C1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3" b="3580"/>
          <a:stretch/>
        </p:blipFill>
        <p:spPr bwMode="auto">
          <a:xfrm>
            <a:off x="7976366" y="1664020"/>
            <a:ext cx="3785696" cy="45525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55398D-3473-463A-A1C8-B4FD01B8E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28" y="1739185"/>
            <a:ext cx="2909389" cy="450690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3C0A854-E33D-4FDE-809F-48DCF5E72BC7}"/>
              </a:ext>
            </a:extLst>
          </p:cNvPr>
          <p:cNvGrpSpPr/>
          <p:nvPr/>
        </p:nvGrpSpPr>
        <p:grpSpPr>
          <a:xfrm>
            <a:off x="4485806" y="1687421"/>
            <a:ext cx="2850411" cy="4505699"/>
            <a:chOff x="7957823" y="1849064"/>
            <a:chExt cx="2770233" cy="4378960"/>
          </a:xfrm>
        </p:grpSpPr>
        <p:pic>
          <p:nvPicPr>
            <p:cNvPr id="5" name="Picture 4" descr="Image result for interferogram and spectrum">
              <a:extLst>
                <a:ext uri="{FF2B5EF4-FFF2-40B4-BE49-F238E27FC236}">
                  <a16:creationId xmlns:a16="http://schemas.microsoft.com/office/drawing/2014/main" id="{47D88F0B-42D8-4B61-BFDF-EA554F8320CD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507"/>
            <a:stretch/>
          </p:blipFill>
          <p:spPr bwMode="auto">
            <a:xfrm>
              <a:off x="7957823" y="1849064"/>
              <a:ext cx="2770233" cy="21894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Picture 79" descr="Image result for interferogram and spectrum">
              <a:extLst>
                <a:ext uri="{FF2B5EF4-FFF2-40B4-BE49-F238E27FC236}">
                  <a16:creationId xmlns:a16="http://schemas.microsoft.com/office/drawing/2014/main" id="{5F0E6A68-F2C5-4C5C-86F4-928762555271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07"/>
            <a:stretch/>
          </p:blipFill>
          <p:spPr bwMode="auto">
            <a:xfrm>
              <a:off x="7957823" y="4038544"/>
              <a:ext cx="2770233" cy="21894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E443F660-A586-4695-BAED-9F0FCA318DAB}"/>
              </a:ext>
            </a:extLst>
          </p:cNvPr>
          <p:cNvSpPr/>
          <p:nvPr/>
        </p:nvSpPr>
        <p:spPr>
          <a:xfrm>
            <a:off x="3873909" y="3815680"/>
            <a:ext cx="457005" cy="4856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Arrow: Right 81">
            <a:extLst>
              <a:ext uri="{FF2B5EF4-FFF2-40B4-BE49-F238E27FC236}">
                <a16:creationId xmlns:a16="http://schemas.microsoft.com/office/drawing/2014/main" id="{B791AECC-BE61-4EAC-B785-E7F30594EA42}"/>
              </a:ext>
            </a:extLst>
          </p:cNvPr>
          <p:cNvSpPr/>
          <p:nvPr/>
        </p:nvSpPr>
        <p:spPr>
          <a:xfrm>
            <a:off x="7459813" y="3817214"/>
            <a:ext cx="457005" cy="4856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4D4491-4D83-4D8A-B9D7-3FC722C3D269}"/>
              </a:ext>
            </a:extLst>
          </p:cNvPr>
          <p:cNvSpPr/>
          <p:nvPr/>
        </p:nvSpPr>
        <p:spPr>
          <a:xfrm>
            <a:off x="958411" y="6280919"/>
            <a:ext cx="26118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hlinkClick r:id="rId6"/>
              </a:rPr>
              <a:t>http://sprout038.sprout.yale.edu/imagefinder/ImageDownloadService.svc?articleid=2173038&amp;file=200203048f1&amp;size=LARGE</a:t>
            </a:r>
            <a:endParaRPr lang="en-US" sz="800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077A3AE3-F0DD-4AFB-81F6-068A11A0A643}"/>
              </a:ext>
            </a:extLst>
          </p:cNvPr>
          <p:cNvSpPr/>
          <p:nvPr/>
        </p:nvSpPr>
        <p:spPr>
          <a:xfrm>
            <a:off x="4605100" y="6280919"/>
            <a:ext cx="26118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u="sng" dirty="0">
                <a:hlinkClick r:id="rId7"/>
              </a:rPr>
              <a:t>https://www.researchgate.net/figure/a-shows-the-interferogram-and-b-the-corresponding-spectrum-of-a-globar-light-source_fig6_264885356</a:t>
            </a:r>
            <a:r>
              <a:rPr lang="en-US" sz="800" u="sng" dirty="0"/>
              <a:t>  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EAA5C2B-FD5D-406E-8280-E3EA274D1814}"/>
              </a:ext>
            </a:extLst>
          </p:cNvPr>
          <p:cNvSpPr/>
          <p:nvPr/>
        </p:nvSpPr>
        <p:spPr>
          <a:xfrm>
            <a:off x="8415100" y="6280919"/>
            <a:ext cx="26118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u="sng" dirty="0">
                <a:hlinkClick r:id="rId8"/>
              </a:rPr>
              <a:t>http://tes.asu.edu/TESNEWS/4_VOL/No_2/pyroxene_veh.htmlphysics-and-radio-electronics.com/physics/waveinterference.html</a:t>
            </a:r>
            <a:endParaRPr lang="en-US" sz="800" u="sng" dirty="0"/>
          </a:p>
        </p:txBody>
      </p:sp>
    </p:spTree>
    <p:extLst>
      <p:ext uri="{BB962C8B-B14F-4D97-AF65-F5344CB8AC3E}">
        <p14:creationId xmlns:p14="http://schemas.microsoft.com/office/powerpoint/2010/main" val="320935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"/>
    </mc:Choice>
    <mc:Fallback xmlns="">
      <p:transition spd="slow" advTm="49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6EDDA18-C373-40C5-83D0-66E172FB3A0A}"/>
              </a:ext>
            </a:extLst>
          </p:cNvPr>
          <p:cNvSpPr/>
          <p:nvPr/>
        </p:nvSpPr>
        <p:spPr>
          <a:xfrm>
            <a:off x="4396987" y="293904"/>
            <a:ext cx="7364084" cy="63276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A01636-F5AE-4F9F-A1AE-FC852D1C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825" y="380760"/>
            <a:ext cx="3678903" cy="1478570"/>
          </a:xfrm>
        </p:spPr>
        <p:txBody>
          <a:bodyPr/>
          <a:lstStyle/>
          <a:p>
            <a:r>
              <a:rPr lang="en-US" dirty="0"/>
              <a:t>HIRS – </a:t>
            </a:r>
            <a:br>
              <a:rPr lang="en-US" dirty="0"/>
            </a:br>
            <a:r>
              <a:rPr lang="en-US" dirty="0"/>
              <a:t>Basic Layout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B6FBDD7-BAB0-47C6-824E-784C4AF0ABC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96987" y="286449"/>
            <a:ext cx="7364084" cy="60170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7344817-E6E0-4867-AE11-E45E08B41953}"/>
              </a:ext>
            </a:extLst>
          </p:cNvPr>
          <p:cNvSpPr/>
          <p:nvPr/>
        </p:nvSpPr>
        <p:spPr>
          <a:xfrm>
            <a:off x="7017238" y="286448"/>
            <a:ext cx="4743833" cy="6327609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solidFill>
              <a:srgbClr val="38986B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52AC33-0CAC-4AD3-A9AF-193ABDB17AF5}"/>
              </a:ext>
            </a:extLst>
          </p:cNvPr>
          <p:cNvSpPr/>
          <p:nvPr/>
        </p:nvSpPr>
        <p:spPr>
          <a:xfrm>
            <a:off x="4396987" y="4508934"/>
            <a:ext cx="2620251" cy="2120034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solidFill>
              <a:schemeClr val="accent2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BD75DA-FB6E-4520-ABE5-5204ECCCFB4B}"/>
              </a:ext>
            </a:extLst>
          </p:cNvPr>
          <p:cNvSpPr/>
          <p:nvPr/>
        </p:nvSpPr>
        <p:spPr>
          <a:xfrm>
            <a:off x="4396987" y="286449"/>
            <a:ext cx="2620251" cy="4222485"/>
          </a:xfrm>
          <a:prstGeom prst="rect">
            <a:avLst/>
          </a:prstGeom>
          <a:solidFill>
            <a:srgbClr val="4FD093">
              <a:alpha val="40000"/>
            </a:srgbClr>
          </a:solidFill>
          <a:ln>
            <a:solidFill>
              <a:srgbClr val="38986B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ECA26C3-902F-4CAA-974D-5647DC9468B9}"/>
              </a:ext>
            </a:extLst>
          </p:cNvPr>
          <p:cNvSpPr/>
          <p:nvPr/>
        </p:nvSpPr>
        <p:spPr>
          <a:xfrm>
            <a:off x="9104580" y="3866767"/>
            <a:ext cx="1679027" cy="55179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Telescope Section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E3A4087-8896-4460-85DA-B93C9A6E6290}"/>
              </a:ext>
            </a:extLst>
          </p:cNvPr>
          <p:cNvSpPr/>
          <p:nvPr/>
        </p:nvSpPr>
        <p:spPr>
          <a:xfrm>
            <a:off x="4822927" y="2380554"/>
            <a:ext cx="1679027" cy="55179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Detector Section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DF9AF53-1EC8-4AE0-85F2-E2BF99FFE37A}"/>
              </a:ext>
            </a:extLst>
          </p:cNvPr>
          <p:cNvSpPr/>
          <p:nvPr/>
        </p:nvSpPr>
        <p:spPr>
          <a:xfrm>
            <a:off x="4970075" y="6020177"/>
            <a:ext cx="1679027" cy="55179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Interferometer Section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14712B-F416-42A9-BF2D-DE105C13ED1B}"/>
              </a:ext>
            </a:extLst>
          </p:cNvPr>
          <p:cNvSpPr txBox="1"/>
          <p:nvPr/>
        </p:nvSpPr>
        <p:spPr>
          <a:xfrm>
            <a:off x="946825" y="1772860"/>
            <a:ext cx="316361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Telescope Section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Contains primary and secondary mirror.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Defines FOV and collection area.</a:t>
            </a:r>
          </a:p>
          <a:p>
            <a:r>
              <a:rPr lang="en-US" dirty="0"/>
              <a:t>Interferometer Section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Contains moving mirror, beamsplitter, and fixed mirror.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Source of tightest tolerances and source of motion sensitivity.</a:t>
            </a:r>
          </a:p>
          <a:p>
            <a:r>
              <a:rPr lang="en-US" dirty="0"/>
              <a:t>Detector Section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Contains focusing mirror field stop and detector element.</a:t>
            </a:r>
          </a:p>
        </p:txBody>
      </p:sp>
    </p:spTree>
    <p:extLst>
      <p:ext uri="{BB962C8B-B14F-4D97-AF65-F5344CB8AC3E}">
        <p14:creationId xmlns:p14="http://schemas.microsoft.com/office/powerpoint/2010/main" val="132825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9"/>
    </mc:Choice>
    <mc:Fallback xmlns="">
      <p:transition spd="slow" advTm="224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8D63D18-5C76-4B00-8BA0-D8760BF10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Telescope Section</a:t>
            </a:r>
          </a:p>
        </p:txBody>
      </p:sp>
      <p:sp>
        <p:nvSpPr>
          <p:cNvPr id="70" name="Content Placeholder 69">
            <a:extLst>
              <a:ext uri="{FF2B5EF4-FFF2-40B4-BE49-F238E27FC236}">
                <a16:creationId xmlns:a16="http://schemas.microsoft.com/office/drawing/2014/main" id="{FB5A6E52-AE51-4CE1-8666-AAFFA567B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450" y="1784404"/>
            <a:ext cx="7821285" cy="4908058"/>
          </a:xfrm>
        </p:spPr>
        <p:txBody>
          <a:bodyPr>
            <a:normAutofit/>
          </a:bodyPr>
          <a:lstStyle/>
          <a:p>
            <a:r>
              <a:rPr lang="en-US" dirty="0"/>
              <a:t>General </a:t>
            </a:r>
          </a:p>
          <a:p>
            <a:pPr lvl="1"/>
            <a:r>
              <a:rPr lang="en-US" dirty="0"/>
              <a:t>F/1 (ratio of focal length to diameter)</a:t>
            </a:r>
          </a:p>
          <a:p>
            <a:pPr lvl="1"/>
            <a:r>
              <a:rPr lang="en-US" dirty="0"/>
              <a:t>A-focal ratio of 3</a:t>
            </a:r>
          </a:p>
          <a:p>
            <a:pPr lvl="1"/>
            <a:r>
              <a:rPr lang="en-US" dirty="0"/>
              <a:t>FOV 20mrad (1.15 deg)</a:t>
            </a:r>
          </a:p>
          <a:p>
            <a:pPr lvl="1"/>
            <a:r>
              <a:rPr lang="en-US" dirty="0"/>
              <a:t>Gold plated </a:t>
            </a:r>
          </a:p>
          <a:p>
            <a:r>
              <a:rPr lang="en-US" dirty="0"/>
              <a:t>Primary Mirror – ED# 83-195</a:t>
            </a:r>
          </a:p>
          <a:p>
            <a:pPr lvl="1"/>
            <a:r>
              <a:rPr lang="en-US" dirty="0"/>
              <a:t>3 inch diameter, 90° OAP</a:t>
            </a:r>
          </a:p>
          <a:p>
            <a:r>
              <a:rPr lang="en-US" dirty="0"/>
              <a:t>Secondary Mirror – ED# 47-086</a:t>
            </a:r>
          </a:p>
          <a:p>
            <a:pPr lvl="1"/>
            <a:r>
              <a:rPr lang="en-US" dirty="0"/>
              <a:t>1 inch diameter, 90 ° OAP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9207A9AB-2937-424E-9D5F-AA3C03B6C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064" y="4256443"/>
            <a:ext cx="3171341" cy="2403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4" name="Arrow: Left-Right 73">
            <a:extLst>
              <a:ext uri="{FF2B5EF4-FFF2-40B4-BE49-F238E27FC236}">
                <a16:creationId xmlns:a16="http://schemas.microsoft.com/office/drawing/2014/main" id="{3DBCD45C-D988-4589-852A-EE35380A0782}"/>
              </a:ext>
            </a:extLst>
          </p:cNvPr>
          <p:cNvSpPr/>
          <p:nvPr/>
        </p:nvSpPr>
        <p:spPr>
          <a:xfrm>
            <a:off x="7841809" y="5078745"/>
            <a:ext cx="1693754" cy="60979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FWHM: 20mrad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AA7AC0-66EA-4AAF-911C-DE78796ED61D}"/>
              </a:ext>
            </a:extLst>
          </p:cNvPr>
          <p:cNvPicPr/>
          <p:nvPr/>
        </p:nvPicPr>
        <p:blipFill rotWithShape="1">
          <a:blip r:embed="rId4"/>
          <a:srcRect l="14006" t="25608" r="24746" b="5351"/>
          <a:stretch/>
        </p:blipFill>
        <p:spPr>
          <a:xfrm rot="5400000">
            <a:off x="6649611" y="518139"/>
            <a:ext cx="3958247" cy="317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1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39"/>
    </mc:Choice>
    <mc:Fallback xmlns="">
      <p:transition spd="slow" advTm="3893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493BD-DAEE-4C63-A137-DAC6FAF3C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Interferometer 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C368F-883E-46F4-9B0D-F76022DFA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097088"/>
            <a:ext cx="9905999" cy="354171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Motor – PI# L-220 DG</a:t>
            </a:r>
          </a:p>
          <a:p>
            <a:pPr lvl="1"/>
            <a:r>
              <a:rPr lang="en-US" dirty="0"/>
              <a:t>Nano-positioning Stepper motor (20nm)</a:t>
            </a:r>
          </a:p>
          <a:p>
            <a:pPr lvl="1"/>
            <a:r>
              <a:rPr lang="en-US" dirty="0"/>
              <a:t>125 N Push Force</a:t>
            </a:r>
          </a:p>
          <a:p>
            <a:r>
              <a:rPr lang="en-US" dirty="0"/>
              <a:t>Moving Mirror – NP# 50326-1002</a:t>
            </a:r>
          </a:p>
          <a:p>
            <a:pPr lvl="1"/>
            <a:r>
              <a:rPr lang="en-US" dirty="0"/>
              <a:t>Corner Retroreflector (tilt insensitive)</a:t>
            </a:r>
          </a:p>
          <a:p>
            <a:r>
              <a:rPr lang="en-US" dirty="0"/>
              <a:t>Fixed Mirror – TL# PF10-03-M03</a:t>
            </a:r>
          </a:p>
          <a:p>
            <a:pPr lvl="1"/>
            <a:r>
              <a:rPr lang="en-US" dirty="0"/>
              <a:t>1 inch Flat Mirror</a:t>
            </a:r>
          </a:p>
          <a:p>
            <a:r>
              <a:rPr lang="en-US" dirty="0"/>
              <a:t>Beamsplitter</a:t>
            </a:r>
          </a:p>
          <a:p>
            <a:pPr lvl="1"/>
            <a:r>
              <a:rPr lang="en-US" dirty="0"/>
              <a:t>Germanium Coated Diamond (2um-100um+)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580325-414D-48F2-8B0E-EFE1D79F7278}"/>
              </a:ext>
            </a:extLst>
          </p:cNvPr>
          <p:cNvPicPr/>
          <p:nvPr/>
        </p:nvPicPr>
        <p:blipFill rotWithShape="1">
          <a:blip r:embed="rId3"/>
          <a:srcRect l="6214" t="19326" r="10966" b="29315"/>
          <a:stretch/>
        </p:blipFill>
        <p:spPr>
          <a:xfrm rot="16200000">
            <a:off x="6499851" y="2161469"/>
            <a:ext cx="6560066" cy="253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2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91"/>
    </mc:Choice>
    <mc:Fallback xmlns="">
      <p:transition spd="slow" advTm="3239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04F8B-B6AB-4B68-95B4-64FB5CC71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/>
          <a:lstStyle/>
          <a:p>
            <a:r>
              <a:rPr lang="en-US" dirty="0"/>
              <a:t>L-220 Dg Motor Performance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050DD35-3E65-4A32-B89E-58CD671D1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886880"/>
            <a:ext cx="9905999" cy="1729226"/>
          </a:xfrm>
        </p:spPr>
        <p:txBody>
          <a:bodyPr/>
          <a:lstStyle/>
          <a:p>
            <a:r>
              <a:rPr lang="en-US" dirty="0"/>
              <a:t>Small movement error &lt; 50nm</a:t>
            </a:r>
          </a:p>
          <a:p>
            <a:r>
              <a:rPr lang="en-US" dirty="0"/>
              <a:t>Stepping Frequency &gt; 5600Hz</a:t>
            </a:r>
          </a:p>
          <a:p>
            <a:r>
              <a:rPr lang="en-US" dirty="0"/>
              <a:t>Angular Error &gt; 1mrad (0.06 deg)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7A6803-9B53-43E1-BDEC-0E8635A61513}"/>
              </a:ext>
            </a:extLst>
          </p:cNvPr>
          <p:cNvGrpSpPr/>
          <p:nvPr/>
        </p:nvGrpSpPr>
        <p:grpSpPr>
          <a:xfrm>
            <a:off x="312310" y="3616106"/>
            <a:ext cx="11564203" cy="3080850"/>
            <a:chOff x="0" y="2986057"/>
            <a:chExt cx="13597323" cy="36225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1CE399B-AB48-46B5-9362-B295F4E41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986057"/>
              <a:ext cx="4780126" cy="3622500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76992DD-380B-46D6-8483-FCF8BF3E4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1619" y="2986057"/>
              <a:ext cx="4780126" cy="3622500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9F4838D-9359-48AC-97F2-C10004612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17197" y="2986057"/>
              <a:ext cx="4780126" cy="3622500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125751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2"/>
    </mc:Choice>
    <mc:Fallback xmlns="">
      <p:transition spd="slow" advTm="1191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855</Words>
  <Application>Microsoft Office PowerPoint</Application>
  <PresentationFormat>Widescreen</PresentationFormat>
  <Paragraphs>150</Paragraphs>
  <Slides>16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Cambria Math</vt:lpstr>
      <vt:lpstr>Tw Cen MT</vt:lpstr>
      <vt:lpstr>Wingdings</vt:lpstr>
      <vt:lpstr>Circuit</vt:lpstr>
      <vt:lpstr>Handheld IR Spectrometer (HIRS) Instrument</vt:lpstr>
      <vt:lpstr>Presentation Scope</vt:lpstr>
      <vt:lpstr>Mission Statement and Requirements</vt:lpstr>
      <vt:lpstr> Essential Concepts of Interferometers</vt:lpstr>
      <vt:lpstr>Essential Concepts of Emission Spectroscopy</vt:lpstr>
      <vt:lpstr>HIRS –  Basic Layout</vt:lpstr>
      <vt:lpstr>Telescope Section</vt:lpstr>
      <vt:lpstr>Interferometer Section</vt:lpstr>
      <vt:lpstr>L-220 Dg Motor Performance </vt:lpstr>
      <vt:lpstr>Detector section</vt:lpstr>
      <vt:lpstr>Supporting Structure- Key Considerations</vt:lpstr>
      <vt:lpstr>Energy Distribution</vt:lpstr>
      <vt:lpstr>Performance</vt:lpstr>
      <vt:lpstr>Notional Data Product</vt:lpstr>
      <vt:lpstr>Summary and next steps – Masters Program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Handheld IR Spectrometer</dc:title>
  <dc:creator>Ryan Fagan (Student)</dc:creator>
  <cp:lastModifiedBy>Ryan Fagan (Student)</cp:lastModifiedBy>
  <cp:revision>21</cp:revision>
  <dcterms:created xsi:type="dcterms:W3CDTF">2019-03-28T10:55:51Z</dcterms:created>
  <dcterms:modified xsi:type="dcterms:W3CDTF">2019-03-30T22:10:47Z</dcterms:modified>
</cp:coreProperties>
</file>